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1" r:id="rId8"/>
    <p:sldId id="269" r:id="rId9"/>
    <p:sldId id="262" r:id="rId10"/>
    <p:sldId id="265" r:id="rId11"/>
    <p:sldId id="264" r:id="rId12"/>
    <p:sldId id="266" r:id="rId13"/>
    <p:sldId id="268" r:id="rId14"/>
    <p:sldId id="267"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4" d="100"/>
          <a:sy n="74" d="100"/>
        </p:scale>
        <p:origin x="1042"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9B2DE-1CB7-25D2-451E-9181DE0CB5D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8237809-E0B5-0A3E-E280-AB55605B8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528B628-610E-F417-FC57-545884BEAE56}"/>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9B5B6FB5-7E17-32A3-B565-ADEF9463C59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C428C3E-BC1A-1716-E094-E177439A3FA8}"/>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326656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CF9415-4E17-CC4B-0209-B78562783BD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FE69974-2AB9-E85B-1F65-D0B9C7F2B88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9DF7297-9046-D2AE-B55F-AD8BE9EF9BB6}"/>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1B6F0E51-FB0C-6631-32D0-0DB82E5F98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5BBE59-5B96-87C0-ADAA-FDDF05B484BF}"/>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257374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4070A93-7332-6F71-5F1A-54466B5C51C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99DDDBD-5198-23FE-069A-E0457A741E7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00D27B-0A0B-ECEE-B9DB-0B368C742423}"/>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20239E61-BE7B-35AE-678F-CA0CE232E02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D7045B6-A669-8474-C335-E7DD297C6344}"/>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2196312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B87E9-4B43-A0FB-5BF6-535207014E9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CCA4FE3-FE78-D86E-EF60-26262E75246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3175DAD-DA7A-6687-A88D-094D449A21A7}"/>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B8F7AA06-15D3-709D-1F1B-49C94A2FF6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9AC6440-FA02-E1B4-7CB4-E3ACA3362FBA}"/>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116211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CDC916-5E6C-E285-424C-64813F4C3C1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5E0E961-B9A1-30EB-050B-68516A05200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9B01BE7-C919-DD85-F25A-6596C63EB97D}"/>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EC7945BC-E6A6-CBC9-8CCF-17254194F7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9F83B4C-BAB0-17F2-852C-8A6D20088456}"/>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1860497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28BA5-A7A2-8C75-3683-8327EE93180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1BB4FDC-8988-1461-42B0-FEFB68596C6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412A82B-5132-0D4E-4DE6-CC80D183AC7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26EB68-4AFA-FCD7-3E2D-0C13F566F2FE}"/>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F1515812-89B8-8373-E459-64DE1A92342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6FCFE1-801A-6A29-DCCC-227BC71EBCBA}"/>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281740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5C93B-3F75-1FAB-7F70-BBE45A80B0B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D1E5B56-6A23-80C0-2FCA-3392F90E81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4833A4-39D0-85E0-2FDF-C3754D6EB3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50F9811-5CF8-D3AF-7EE3-3B5AA989C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C1EB3B9-7081-6716-8153-4CC76A4E236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F599E9-B02D-96C4-3ED8-30D500E961BE}"/>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8" name="Espace réservé du pied de page 7">
            <a:extLst>
              <a:ext uri="{FF2B5EF4-FFF2-40B4-BE49-F238E27FC236}">
                <a16:creationId xmlns:a16="http://schemas.microsoft.com/office/drawing/2014/main" id="{A88DC249-21F9-95E7-C423-067A7169CD0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8A8D1AA-80D1-9F9E-E7C0-4836D36F7AFF}"/>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1567503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8D95C4-EED5-6477-5984-14944DF38D0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CD6B182-E641-EECA-7392-2C2535807B2A}"/>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4" name="Espace réservé du pied de page 3">
            <a:extLst>
              <a:ext uri="{FF2B5EF4-FFF2-40B4-BE49-F238E27FC236}">
                <a16:creationId xmlns:a16="http://schemas.microsoft.com/office/drawing/2014/main" id="{070E68A1-5E6A-3C32-FE13-E97ECE3C559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C6FBD3B-03A7-F760-24A8-259C2BAE3444}"/>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321721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38368E1-D5C6-B5DD-E577-ACD2A2BC38C0}"/>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3" name="Espace réservé du pied de page 2">
            <a:extLst>
              <a:ext uri="{FF2B5EF4-FFF2-40B4-BE49-F238E27FC236}">
                <a16:creationId xmlns:a16="http://schemas.microsoft.com/office/drawing/2014/main" id="{97E25967-E30B-0869-0AA8-2658DF88CCC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7578EB6-DDC6-78B4-ECB1-275A5C52537E}"/>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271503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7A543-AB62-2777-48EF-BD5993E43EC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E78727F-C745-4785-A5FD-2A30F7C0B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295E21D-2A40-9EB6-6891-71EF9984E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D6D4D4C-BC87-52AF-FBD3-F2EE718F1E04}"/>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2242CA41-8194-6690-D0D5-A482E85895A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C40E1F5-9EFB-D4BD-2F9F-CA7810A4FF18}"/>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2547369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7BAC92-89AA-2C66-8CC8-E231033AB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A632340-62FA-C5AE-57E0-2C29A48F6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D8F85E0-BA83-4264-5604-7CAA5E680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86061D-8240-9A21-4671-FF5995D6B118}"/>
              </a:ext>
            </a:extLst>
          </p:cNvPr>
          <p:cNvSpPr>
            <a:spLocks noGrp="1"/>
          </p:cNvSpPr>
          <p:nvPr>
            <p:ph type="dt" sz="half" idx="10"/>
          </p:nvPr>
        </p:nvSpPr>
        <p:spPr/>
        <p:txBody>
          <a:bodyPr/>
          <a:lstStyle/>
          <a:p>
            <a:fld id="{163C624F-FD9D-4CA0-AFDA-8FF6A944453B}" type="datetimeFigureOut">
              <a:rPr lang="fr-FR" smtClean="0"/>
              <a:t>06/01/2026</a:t>
            </a:fld>
            <a:endParaRPr lang="fr-FR"/>
          </a:p>
        </p:txBody>
      </p:sp>
      <p:sp>
        <p:nvSpPr>
          <p:cNvPr id="6" name="Espace réservé du pied de page 5">
            <a:extLst>
              <a:ext uri="{FF2B5EF4-FFF2-40B4-BE49-F238E27FC236}">
                <a16:creationId xmlns:a16="http://schemas.microsoft.com/office/drawing/2014/main" id="{D89C36C6-C299-B033-5435-5D6EDD0B419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03A4C84-C18A-AF9E-27C0-297DB7D89867}"/>
              </a:ext>
            </a:extLst>
          </p:cNvPr>
          <p:cNvSpPr>
            <a:spLocks noGrp="1"/>
          </p:cNvSpPr>
          <p:nvPr>
            <p:ph type="sldNum" sz="quarter" idx="12"/>
          </p:nvPr>
        </p:nvSpPr>
        <p:spPr/>
        <p:txBody>
          <a:bodyPr/>
          <a:lstStyle/>
          <a:p>
            <a:fld id="{1D7C21D9-7DFA-4B3F-A9AD-227AE215F264}" type="slidenum">
              <a:rPr lang="fr-FR" smtClean="0"/>
              <a:t>‹N°›</a:t>
            </a:fld>
            <a:endParaRPr lang="fr-FR"/>
          </a:p>
        </p:txBody>
      </p:sp>
    </p:spTree>
    <p:extLst>
      <p:ext uri="{BB962C8B-B14F-4D97-AF65-F5344CB8AC3E}">
        <p14:creationId xmlns:p14="http://schemas.microsoft.com/office/powerpoint/2010/main" val="147932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C307521-4490-5532-3C9C-9591FBEE3E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E9B2566-1F6E-ACAF-8C0C-19AB7E0B7B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2945EA3-7045-5B93-9471-D531E36DF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3C624F-FD9D-4CA0-AFDA-8FF6A944453B}" type="datetimeFigureOut">
              <a:rPr lang="fr-FR" smtClean="0"/>
              <a:t>06/01/2026</a:t>
            </a:fld>
            <a:endParaRPr lang="fr-FR"/>
          </a:p>
        </p:txBody>
      </p:sp>
      <p:sp>
        <p:nvSpPr>
          <p:cNvPr id="5" name="Espace réservé du pied de page 4">
            <a:extLst>
              <a:ext uri="{FF2B5EF4-FFF2-40B4-BE49-F238E27FC236}">
                <a16:creationId xmlns:a16="http://schemas.microsoft.com/office/drawing/2014/main" id="{28ABA9D3-64E6-FFE1-C125-046525886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C7BF022-B144-CFA4-4A68-DD71944DF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7C21D9-7DFA-4B3F-A9AD-227AE215F264}" type="slidenum">
              <a:rPr lang="fr-FR" smtClean="0"/>
              <a:t>‹N°›</a:t>
            </a:fld>
            <a:endParaRPr lang="fr-FR"/>
          </a:p>
        </p:txBody>
      </p:sp>
    </p:spTree>
    <p:extLst>
      <p:ext uri="{BB962C8B-B14F-4D97-AF65-F5344CB8AC3E}">
        <p14:creationId xmlns:p14="http://schemas.microsoft.com/office/powerpoint/2010/main" val="2764367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BB13C9-6C27-0C08-5BE4-7D1FA291FE50}"/>
              </a:ext>
            </a:extLst>
          </p:cNvPr>
          <p:cNvSpPr>
            <a:spLocks noGrp="1"/>
          </p:cNvSpPr>
          <p:nvPr>
            <p:ph type="ctrTitle"/>
          </p:nvPr>
        </p:nvSpPr>
        <p:spPr>
          <a:xfrm>
            <a:off x="314632" y="1868129"/>
            <a:ext cx="3952568" cy="1061884"/>
          </a:xfrm>
        </p:spPr>
        <p:txBody>
          <a:bodyPr/>
          <a:lstStyle/>
          <a:p>
            <a:r>
              <a:rPr lang="fr-FR" dirty="0"/>
              <a:t>FEEL SAME</a:t>
            </a:r>
          </a:p>
        </p:txBody>
      </p:sp>
      <p:sp>
        <p:nvSpPr>
          <p:cNvPr id="3" name="Sous-titre 2">
            <a:extLst>
              <a:ext uri="{FF2B5EF4-FFF2-40B4-BE49-F238E27FC236}">
                <a16:creationId xmlns:a16="http://schemas.microsoft.com/office/drawing/2014/main" id="{3634F584-F109-E8D3-4C56-57A642A57D8B}"/>
              </a:ext>
            </a:extLst>
          </p:cNvPr>
          <p:cNvSpPr>
            <a:spLocks noGrp="1"/>
          </p:cNvSpPr>
          <p:nvPr>
            <p:ph type="subTitle" idx="1"/>
          </p:nvPr>
        </p:nvSpPr>
        <p:spPr>
          <a:xfrm>
            <a:off x="175260" y="3927989"/>
            <a:ext cx="1950720" cy="1680332"/>
          </a:xfrm>
        </p:spPr>
        <p:txBody>
          <a:bodyPr>
            <a:normAutofit fontScale="85000" lnSpcReduction="10000"/>
          </a:bodyPr>
          <a:lstStyle/>
          <a:p>
            <a:r>
              <a:rPr lang="fr-FR" sz="2000" dirty="0"/>
              <a:t>PRESENTER PAR: </a:t>
            </a:r>
          </a:p>
          <a:p>
            <a:r>
              <a:rPr lang="fr-FR" sz="2000" dirty="0" err="1"/>
              <a:t>halima</a:t>
            </a:r>
            <a:r>
              <a:rPr lang="fr-FR" sz="2000" dirty="0"/>
              <a:t> </a:t>
            </a:r>
            <a:r>
              <a:rPr lang="fr-FR" sz="2000" dirty="0" err="1"/>
              <a:t>anjari</a:t>
            </a:r>
            <a:endParaRPr lang="fr-FR" sz="2000" dirty="0"/>
          </a:p>
          <a:p>
            <a:r>
              <a:rPr lang="fr-FR" sz="2000" dirty="0"/>
              <a:t>Sabah sayarh</a:t>
            </a:r>
          </a:p>
          <a:p>
            <a:r>
              <a:rPr lang="fr-FR" sz="2000" dirty="0"/>
              <a:t>Salma </a:t>
            </a:r>
            <a:r>
              <a:rPr lang="fr-FR" sz="2000" dirty="0" err="1"/>
              <a:t>arezki</a:t>
            </a:r>
            <a:endParaRPr lang="fr-FR" sz="2000" dirty="0"/>
          </a:p>
          <a:p>
            <a:r>
              <a:rPr lang="fr-FR" sz="2000" dirty="0"/>
              <a:t>Saad </a:t>
            </a:r>
            <a:r>
              <a:rPr lang="fr-FR" sz="2000" dirty="0" err="1"/>
              <a:t>mostafi</a:t>
            </a:r>
            <a:endParaRPr lang="fr-FR" sz="2000" dirty="0"/>
          </a:p>
          <a:p>
            <a:endParaRPr lang="fr-FR" sz="2000" dirty="0"/>
          </a:p>
        </p:txBody>
      </p:sp>
      <p:pic>
        <p:nvPicPr>
          <p:cNvPr id="5" name="Image 4" descr="Une image contenant texte, Police, conception&#10;&#10;Le contenu généré par l’IA peut être incorrect.">
            <a:extLst>
              <a:ext uri="{FF2B5EF4-FFF2-40B4-BE49-F238E27FC236}">
                <a16:creationId xmlns:a16="http://schemas.microsoft.com/office/drawing/2014/main" id="{08BE5639-8674-666B-1802-7A691EA90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605548" cy="943896"/>
          </a:xfrm>
          <a:prstGeom prst="rect">
            <a:avLst/>
          </a:prstGeom>
        </p:spPr>
      </p:pic>
      <p:pic>
        <p:nvPicPr>
          <p:cNvPr id="7" name="Image 6" descr="Une image contenant habits, ciel, personne, plein air&#10;&#10;Le contenu généré par l’IA peut être incorrect.">
            <a:extLst>
              <a:ext uri="{FF2B5EF4-FFF2-40B4-BE49-F238E27FC236}">
                <a16:creationId xmlns:a16="http://schemas.microsoft.com/office/drawing/2014/main" id="{215F43F6-CFB7-75D7-7D77-5ADE00CE8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954" y="0"/>
            <a:ext cx="7207045" cy="6858000"/>
          </a:xfrm>
          <a:prstGeom prst="rect">
            <a:avLst/>
          </a:prstGeom>
        </p:spPr>
      </p:pic>
    </p:spTree>
    <p:extLst>
      <p:ext uri="{BB962C8B-B14F-4D97-AF65-F5344CB8AC3E}">
        <p14:creationId xmlns:p14="http://schemas.microsoft.com/office/powerpoint/2010/main" val="417627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0212F-6A25-F2E5-4EF0-5A77E883882C}"/>
              </a:ext>
            </a:extLst>
          </p:cNvPr>
          <p:cNvSpPr>
            <a:spLocks noGrp="1"/>
          </p:cNvSpPr>
          <p:nvPr>
            <p:ph type="title"/>
          </p:nvPr>
        </p:nvSpPr>
        <p:spPr>
          <a:xfrm>
            <a:off x="167640" y="2569845"/>
            <a:ext cx="3296920" cy="1325563"/>
          </a:xfrm>
        </p:spPr>
        <p:txBody>
          <a:bodyPr/>
          <a:lstStyle/>
          <a:p>
            <a:r>
              <a:rPr lang="fr-FR" dirty="0"/>
              <a:t>Diagramme de classe</a:t>
            </a:r>
          </a:p>
        </p:txBody>
      </p:sp>
      <p:pic>
        <p:nvPicPr>
          <p:cNvPr id="5" name="Espace réservé du contenu 4" descr="Une image contenant texte, diagramme, Plan, schématique&#10;&#10;Le contenu généré par l’IA peut être incorrect.">
            <a:extLst>
              <a:ext uri="{FF2B5EF4-FFF2-40B4-BE49-F238E27FC236}">
                <a16:creationId xmlns:a16="http://schemas.microsoft.com/office/drawing/2014/main" id="{E6A87666-A572-4443-61CA-10A536F55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0880" y="179704"/>
            <a:ext cx="7056153" cy="6403976"/>
          </a:xfrm>
        </p:spPr>
      </p:pic>
      <p:pic>
        <p:nvPicPr>
          <p:cNvPr id="7" name="Image 6" descr="Une image contenant texte, Police, conception&#10;&#10;Le contenu généré par l’IA peut être incorrect.">
            <a:extLst>
              <a:ext uri="{FF2B5EF4-FFF2-40B4-BE49-F238E27FC236}">
                <a16:creationId xmlns:a16="http://schemas.microsoft.com/office/drawing/2014/main" id="{70ACE799-7AD2-10AE-800D-EE6ED4ADC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814320" cy="985520"/>
          </a:xfrm>
          <a:prstGeom prst="rect">
            <a:avLst/>
          </a:prstGeom>
        </p:spPr>
      </p:pic>
    </p:spTree>
    <p:extLst>
      <p:ext uri="{BB962C8B-B14F-4D97-AF65-F5344CB8AC3E}">
        <p14:creationId xmlns:p14="http://schemas.microsoft.com/office/powerpoint/2010/main" val="331164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1CC2CC-B5DB-FFE6-0FF7-D96D2C925170}"/>
              </a:ext>
            </a:extLst>
          </p:cNvPr>
          <p:cNvSpPr>
            <a:spLocks noGrp="1"/>
          </p:cNvSpPr>
          <p:nvPr>
            <p:ph type="title"/>
          </p:nvPr>
        </p:nvSpPr>
        <p:spPr>
          <a:xfrm>
            <a:off x="137160" y="2671445"/>
            <a:ext cx="2931160" cy="1325563"/>
          </a:xfrm>
        </p:spPr>
        <p:txBody>
          <a:bodyPr>
            <a:normAutofit fontScale="90000"/>
          </a:bodyPr>
          <a:lstStyle/>
          <a:p>
            <a:r>
              <a:rPr lang="fr-FR" dirty="0"/>
              <a:t>Diagramme de séquence</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01CCC351-DA90-DB7D-47EF-E4E93D0E79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590800" cy="1005840"/>
          </a:xfrm>
        </p:spPr>
      </p:pic>
      <p:pic>
        <p:nvPicPr>
          <p:cNvPr id="7" name="Image 6" descr="Une image contenant texte, capture d’écran, Police, nombre&#10;&#10;Le contenu généré par l’IA peut être incorrect.">
            <a:extLst>
              <a:ext uri="{FF2B5EF4-FFF2-40B4-BE49-F238E27FC236}">
                <a16:creationId xmlns:a16="http://schemas.microsoft.com/office/drawing/2014/main" id="{8759058D-6178-2473-AD56-EAADB6464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282" y="111760"/>
            <a:ext cx="8170718" cy="6675120"/>
          </a:xfrm>
          <a:prstGeom prst="rect">
            <a:avLst/>
          </a:prstGeom>
        </p:spPr>
      </p:pic>
    </p:spTree>
    <p:extLst>
      <p:ext uri="{BB962C8B-B14F-4D97-AF65-F5344CB8AC3E}">
        <p14:creationId xmlns:p14="http://schemas.microsoft.com/office/powerpoint/2010/main" val="6396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C99A1B-7221-67B5-B9B1-8F7A066CE959}"/>
              </a:ext>
            </a:extLst>
          </p:cNvPr>
          <p:cNvSpPr>
            <a:spLocks noGrp="1"/>
          </p:cNvSpPr>
          <p:nvPr>
            <p:ph type="title"/>
          </p:nvPr>
        </p:nvSpPr>
        <p:spPr>
          <a:xfrm>
            <a:off x="351571" y="945931"/>
            <a:ext cx="6446520" cy="867728"/>
          </a:xfrm>
        </p:spPr>
        <p:txBody>
          <a:bodyPr/>
          <a:lstStyle/>
          <a:p>
            <a:r>
              <a:rPr lang="fr-FR" dirty="0"/>
              <a:t>L’environnement technique</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5F6548B5-E8E3-B330-ECFF-53A33962E7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995448" cy="945931"/>
          </a:xfrm>
        </p:spPr>
      </p:pic>
      <p:pic>
        <p:nvPicPr>
          <p:cNvPr id="9" name="Image 8" descr="Une image contenant Graphique, conception&#10;&#10;Le contenu généré par l’IA peut être incorrect.">
            <a:extLst>
              <a:ext uri="{FF2B5EF4-FFF2-40B4-BE49-F238E27FC236}">
                <a16:creationId xmlns:a16="http://schemas.microsoft.com/office/drawing/2014/main" id="{813D1A7A-9F9E-6472-4755-3285C5C38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466" y="1785510"/>
            <a:ext cx="3707964" cy="1889090"/>
          </a:xfrm>
          <a:prstGeom prst="rect">
            <a:avLst/>
          </a:prstGeom>
        </p:spPr>
      </p:pic>
      <p:pic>
        <p:nvPicPr>
          <p:cNvPr id="15" name="Image 14" descr="Une image contenant logo, Police, Graphique, conception&#10;&#10;Le contenu généré par l’IA peut être incorrect.">
            <a:extLst>
              <a:ext uri="{FF2B5EF4-FFF2-40B4-BE49-F238E27FC236}">
                <a16:creationId xmlns:a16="http://schemas.microsoft.com/office/drawing/2014/main" id="{BB521603-19B0-E715-BCF4-BFB35D422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5368" y="1785510"/>
            <a:ext cx="3624323" cy="1945387"/>
          </a:xfrm>
          <a:prstGeom prst="rect">
            <a:avLst/>
          </a:prstGeom>
        </p:spPr>
      </p:pic>
      <p:pic>
        <p:nvPicPr>
          <p:cNvPr id="21" name="Image 20" descr="Une image contenant Graphique, Police, logo, cercle&#10;&#10;Le contenu généré par l’IA peut être incorrect.">
            <a:extLst>
              <a:ext uri="{FF2B5EF4-FFF2-40B4-BE49-F238E27FC236}">
                <a16:creationId xmlns:a16="http://schemas.microsoft.com/office/drawing/2014/main" id="{C7C0106F-0EDC-6191-21F3-13C8A880E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798" y="1813658"/>
            <a:ext cx="2980969" cy="1945387"/>
          </a:xfrm>
          <a:prstGeom prst="rect">
            <a:avLst/>
          </a:prstGeom>
        </p:spPr>
      </p:pic>
      <p:pic>
        <p:nvPicPr>
          <p:cNvPr id="23" name="Image 22" descr="Une image contenant texte, Police, Graphique, logo&#10;&#10;Le contenu généré par l’IA peut être incorrect.">
            <a:extLst>
              <a:ext uri="{FF2B5EF4-FFF2-40B4-BE49-F238E27FC236}">
                <a16:creationId xmlns:a16="http://schemas.microsoft.com/office/drawing/2014/main" id="{32D2D4AE-2BCC-1650-2E21-041AAFC2B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021" y="4064353"/>
            <a:ext cx="4719485" cy="2625263"/>
          </a:xfrm>
          <a:prstGeom prst="rect">
            <a:avLst/>
          </a:prstGeom>
        </p:spPr>
      </p:pic>
      <p:pic>
        <p:nvPicPr>
          <p:cNvPr id="25" name="Image 24" descr="Une image contenant Graphique, logo, Police, clipart&#10;&#10;Le contenu généré par l’IA peut être incorrect.">
            <a:extLst>
              <a:ext uri="{FF2B5EF4-FFF2-40B4-BE49-F238E27FC236}">
                <a16:creationId xmlns:a16="http://schemas.microsoft.com/office/drawing/2014/main" id="{292813A7-5EFB-180D-46E1-BBEDC769E6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2721" y="4107336"/>
            <a:ext cx="3881120" cy="2582279"/>
          </a:xfrm>
          <a:prstGeom prst="rect">
            <a:avLst/>
          </a:prstGeom>
        </p:spPr>
      </p:pic>
    </p:spTree>
    <p:extLst>
      <p:ext uri="{BB962C8B-B14F-4D97-AF65-F5344CB8AC3E}">
        <p14:creationId xmlns:p14="http://schemas.microsoft.com/office/powerpoint/2010/main" val="336932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2CBA75-902C-6B9D-D6CF-F361B1DD1A5C}"/>
              </a:ext>
            </a:extLst>
          </p:cNvPr>
          <p:cNvSpPr>
            <a:spLocks noGrp="1"/>
          </p:cNvSpPr>
          <p:nvPr>
            <p:ph type="title"/>
          </p:nvPr>
        </p:nvSpPr>
        <p:spPr>
          <a:xfrm>
            <a:off x="211394" y="973393"/>
            <a:ext cx="4444180" cy="746791"/>
          </a:xfrm>
        </p:spPr>
        <p:txBody>
          <a:bodyPr>
            <a:normAutofit/>
          </a:bodyPr>
          <a:lstStyle/>
          <a:p>
            <a:r>
              <a:rPr lang="fr-FR" dirty="0"/>
              <a:t>Structure du code</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CE3EC58E-D7E1-2AC5-4BF2-096698453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3205316" cy="1091381"/>
          </a:xfrm>
        </p:spPr>
      </p:pic>
      <p:pic>
        <p:nvPicPr>
          <p:cNvPr id="7" name="Image 6" descr="Une image contenant texte, capture d’écran, Publicité en ligne, Site web&#10;&#10;Le contenu généré par l’IA peut être incorrect.">
            <a:extLst>
              <a:ext uri="{FF2B5EF4-FFF2-40B4-BE49-F238E27FC236}">
                <a16:creationId xmlns:a16="http://schemas.microsoft.com/office/drawing/2014/main" id="{D6A7B72A-1335-00AB-073D-FEB62935A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556" y="1333500"/>
            <a:ext cx="4109884" cy="5240871"/>
          </a:xfrm>
          <a:prstGeom prst="rect">
            <a:avLst/>
          </a:prstGeom>
        </p:spPr>
      </p:pic>
    </p:spTree>
    <p:extLst>
      <p:ext uri="{BB962C8B-B14F-4D97-AF65-F5344CB8AC3E}">
        <p14:creationId xmlns:p14="http://schemas.microsoft.com/office/powerpoint/2010/main" val="173436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652BEF-2845-C3EA-AE8F-CC1D5AD60468}"/>
              </a:ext>
            </a:extLst>
          </p:cNvPr>
          <p:cNvSpPr>
            <a:spLocks noGrp="1"/>
          </p:cNvSpPr>
          <p:nvPr>
            <p:ph type="title"/>
          </p:nvPr>
        </p:nvSpPr>
        <p:spPr>
          <a:xfrm>
            <a:off x="325120" y="1203644"/>
            <a:ext cx="2981960" cy="955039"/>
          </a:xfrm>
        </p:spPr>
        <p:txBody>
          <a:bodyPr/>
          <a:lstStyle/>
          <a:p>
            <a:r>
              <a:rPr lang="fr-FR" dirty="0"/>
              <a:t>Conclusion</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7498679B-68FE-3A59-18F6-DA65656BDC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905760" cy="955039"/>
          </a:xfrm>
        </p:spPr>
      </p:pic>
      <p:sp>
        <p:nvSpPr>
          <p:cNvPr id="7" name="ZoneTexte 6">
            <a:extLst>
              <a:ext uri="{FF2B5EF4-FFF2-40B4-BE49-F238E27FC236}">
                <a16:creationId xmlns:a16="http://schemas.microsoft.com/office/drawing/2014/main" id="{B6DEC1F2-65FF-A29B-23CB-187C527B9DD7}"/>
              </a:ext>
            </a:extLst>
          </p:cNvPr>
          <p:cNvSpPr txBox="1"/>
          <p:nvPr/>
        </p:nvSpPr>
        <p:spPr>
          <a:xfrm>
            <a:off x="701040" y="2245360"/>
            <a:ext cx="3657600" cy="4093428"/>
          </a:xfrm>
          <a:prstGeom prst="rect">
            <a:avLst/>
          </a:prstGeom>
          <a:noFill/>
        </p:spPr>
        <p:txBody>
          <a:bodyPr wrap="square" rtlCol="0">
            <a:spAutoFit/>
          </a:bodyPr>
          <a:lstStyle/>
          <a:p>
            <a:r>
              <a:rPr lang="fr-FR" sz="2000" dirty="0"/>
              <a:t>Le projet </a:t>
            </a:r>
            <a:r>
              <a:rPr lang="fr-FR" sz="2000" b="1" dirty="0" err="1"/>
              <a:t>Feel</a:t>
            </a:r>
            <a:r>
              <a:rPr lang="fr-FR" sz="2000" b="1" dirty="0"/>
              <a:t> </a:t>
            </a:r>
            <a:r>
              <a:rPr lang="fr-FR" sz="2000" b="1" dirty="0" err="1"/>
              <a:t>Same</a:t>
            </a:r>
            <a:r>
              <a:rPr lang="fr-FR" sz="2000" dirty="0"/>
              <a:t> offre un espace sécurisé et bienveillant où chacun peut se sentir entendu et apaisé. Il permet de développer le bien-être émotionnel, de prévenir le stress et de renforcer les relations humaines. Ce n’est pas seulement un lieu physique, mais un véritable outil pour favoriser l’harmonie et la communication positive au sein d’un groupe</a:t>
            </a:r>
          </a:p>
        </p:txBody>
      </p:sp>
      <p:pic>
        <p:nvPicPr>
          <p:cNvPr id="9" name="Image 8" descr="Une image contenant ciel, nuage, personne, plein air&#10;&#10;Le contenu généré par l’IA peut être incorrect.">
            <a:extLst>
              <a:ext uri="{FF2B5EF4-FFF2-40B4-BE49-F238E27FC236}">
                <a16:creationId xmlns:a16="http://schemas.microsoft.com/office/drawing/2014/main" id="{651DD6EC-0884-379D-3E36-C483D3FD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320" y="0"/>
            <a:ext cx="7091680" cy="6858000"/>
          </a:xfrm>
          <a:prstGeom prst="rect">
            <a:avLst/>
          </a:prstGeom>
        </p:spPr>
      </p:pic>
    </p:spTree>
    <p:extLst>
      <p:ext uri="{BB962C8B-B14F-4D97-AF65-F5344CB8AC3E}">
        <p14:creationId xmlns:p14="http://schemas.microsoft.com/office/powerpoint/2010/main" val="268902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EA98A4-362B-5790-E30D-E5594486D9B0}"/>
              </a:ext>
            </a:extLst>
          </p:cNvPr>
          <p:cNvSpPr>
            <a:spLocks noGrp="1"/>
          </p:cNvSpPr>
          <p:nvPr>
            <p:ph type="title"/>
          </p:nvPr>
        </p:nvSpPr>
        <p:spPr>
          <a:xfrm>
            <a:off x="314960" y="1406209"/>
            <a:ext cx="2113280" cy="920431"/>
          </a:xfrm>
        </p:spPr>
        <p:txBody>
          <a:bodyPr/>
          <a:lstStyle/>
          <a:p>
            <a:r>
              <a:rPr lang="fr-FR" dirty="0"/>
              <a:t>plan</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D84546BD-86EE-33F6-3929-DA65B5AAEA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743200" cy="1164272"/>
          </a:xfrm>
        </p:spPr>
      </p:pic>
      <p:sp>
        <p:nvSpPr>
          <p:cNvPr id="7" name="ZoneTexte 6">
            <a:extLst>
              <a:ext uri="{FF2B5EF4-FFF2-40B4-BE49-F238E27FC236}">
                <a16:creationId xmlns:a16="http://schemas.microsoft.com/office/drawing/2014/main" id="{874F10A3-40B5-F1E5-F31F-B8A3E9A9593C}"/>
              </a:ext>
            </a:extLst>
          </p:cNvPr>
          <p:cNvSpPr txBox="1"/>
          <p:nvPr/>
        </p:nvSpPr>
        <p:spPr>
          <a:xfrm>
            <a:off x="647353" y="2651105"/>
            <a:ext cx="3561773" cy="2862322"/>
          </a:xfrm>
          <a:prstGeom prst="rect">
            <a:avLst/>
          </a:prstGeom>
          <a:noFill/>
        </p:spPr>
        <p:txBody>
          <a:bodyPr wrap="square" rtlCol="0">
            <a:spAutoFit/>
          </a:bodyPr>
          <a:lstStyle/>
          <a:p>
            <a:pPr marL="342900" indent="-342900">
              <a:buAutoNum type="arabicPeriod"/>
            </a:pPr>
            <a:r>
              <a:rPr lang="fr-FR" sz="2000" dirty="0"/>
              <a:t>Introduction </a:t>
            </a:r>
          </a:p>
          <a:p>
            <a:pPr marL="342900" indent="-342900">
              <a:buAutoNum type="arabicPeriod"/>
            </a:pPr>
            <a:r>
              <a:rPr lang="fr-FR" sz="2000" dirty="0"/>
              <a:t>Contexte</a:t>
            </a:r>
          </a:p>
          <a:p>
            <a:pPr marL="342900" indent="-342900">
              <a:buAutoNum type="arabicPeriod"/>
            </a:pPr>
            <a:r>
              <a:rPr lang="fr-FR" sz="2000" dirty="0"/>
              <a:t> Problématique</a:t>
            </a:r>
          </a:p>
          <a:p>
            <a:pPr marL="342900" indent="-342900">
              <a:buAutoNum type="arabicPeriod"/>
            </a:pPr>
            <a:r>
              <a:rPr lang="fr-FR" sz="2000" dirty="0"/>
              <a:t>Solutions</a:t>
            </a:r>
          </a:p>
          <a:p>
            <a:pPr marL="342900" indent="-342900">
              <a:buAutoNum type="arabicPeriod"/>
            </a:pPr>
            <a:r>
              <a:rPr lang="fr-FR" sz="2000" dirty="0"/>
              <a:t>Conception</a:t>
            </a:r>
          </a:p>
          <a:p>
            <a:pPr marL="342900" indent="-342900">
              <a:buAutoNum type="arabicPeriod"/>
            </a:pPr>
            <a:r>
              <a:rPr lang="fr-FR" sz="2000" dirty="0"/>
              <a:t>Structure du code</a:t>
            </a:r>
          </a:p>
          <a:p>
            <a:pPr marL="342900" indent="-342900">
              <a:buAutoNum type="arabicPeriod"/>
            </a:pPr>
            <a:r>
              <a:rPr lang="fr-FR" sz="2000" dirty="0"/>
              <a:t>Environnement technique</a:t>
            </a:r>
          </a:p>
          <a:p>
            <a:pPr marL="342900" indent="-342900">
              <a:buAutoNum type="arabicPeriod"/>
            </a:pPr>
            <a:r>
              <a:rPr lang="fr-FR" sz="2000" dirty="0"/>
              <a:t>Réalisation</a:t>
            </a:r>
          </a:p>
          <a:p>
            <a:pPr marL="342900" indent="-342900">
              <a:buAutoNum type="arabicPeriod"/>
            </a:pPr>
            <a:r>
              <a:rPr lang="fr-FR" sz="2000" dirty="0"/>
              <a:t>Conclusion</a:t>
            </a:r>
          </a:p>
        </p:txBody>
      </p:sp>
      <p:pic>
        <p:nvPicPr>
          <p:cNvPr id="15" name="Image 14" descr="Une image contenant eau, plein air, nuage, paysage&#10;&#10;Le contenu généré par l’IA peut être incorrect.">
            <a:extLst>
              <a:ext uri="{FF2B5EF4-FFF2-40B4-BE49-F238E27FC236}">
                <a16:creationId xmlns:a16="http://schemas.microsoft.com/office/drawing/2014/main" id="{796BE1FE-9686-8B5F-3FAC-FE03D613E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74" y="0"/>
            <a:ext cx="7079226" cy="6858000"/>
          </a:xfrm>
          <a:prstGeom prst="rect">
            <a:avLst/>
          </a:prstGeom>
        </p:spPr>
      </p:pic>
    </p:spTree>
    <p:extLst>
      <p:ext uri="{BB962C8B-B14F-4D97-AF65-F5344CB8AC3E}">
        <p14:creationId xmlns:p14="http://schemas.microsoft.com/office/powerpoint/2010/main" val="277187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250C8-2FFC-DA35-89DA-612C9B925617}"/>
              </a:ext>
            </a:extLst>
          </p:cNvPr>
          <p:cNvSpPr>
            <a:spLocks noGrp="1"/>
          </p:cNvSpPr>
          <p:nvPr>
            <p:ph type="title"/>
          </p:nvPr>
        </p:nvSpPr>
        <p:spPr>
          <a:xfrm>
            <a:off x="264160" y="1023879"/>
            <a:ext cx="3479800" cy="762000"/>
          </a:xfrm>
        </p:spPr>
        <p:txBody>
          <a:bodyPr/>
          <a:lstStyle/>
          <a:p>
            <a:r>
              <a:rPr lang="fr-FR" dirty="0"/>
              <a:t>Introduction</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1716A944-172C-DCFC-104D-0DDF8C11B8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804160" cy="995680"/>
          </a:xfrm>
        </p:spPr>
      </p:pic>
      <p:sp>
        <p:nvSpPr>
          <p:cNvPr id="6" name="ZoneTexte 5">
            <a:extLst>
              <a:ext uri="{FF2B5EF4-FFF2-40B4-BE49-F238E27FC236}">
                <a16:creationId xmlns:a16="http://schemas.microsoft.com/office/drawing/2014/main" id="{88F28ACE-1CA5-BB92-1B57-C60AB01036F1}"/>
              </a:ext>
            </a:extLst>
          </p:cNvPr>
          <p:cNvSpPr txBox="1"/>
          <p:nvPr/>
        </p:nvSpPr>
        <p:spPr>
          <a:xfrm>
            <a:off x="264160" y="2761239"/>
            <a:ext cx="5354320" cy="2554545"/>
          </a:xfrm>
          <a:prstGeom prst="rect">
            <a:avLst/>
          </a:prstGeom>
          <a:noFill/>
        </p:spPr>
        <p:txBody>
          <a:bodyPr wrap="square" rtlCol="0">
            <a:spAutoFit/>
          </a:bodyPr>
          <a:lstStyle/>
          <a:p>
            <a:r>
              <a:rPr lang="fr-FR" sz="2000" dirty="0"/>
              <a:t>Les émotions font partie intégrante de la vie quotidienne et influencent nos décisions, nos relations et notre bien-être ; face aux difficultés à les identifier, les exprimer et les gérer, le projet </a:t>
            </a:r>
            <a:r>
              <a:rPr lang="fr-FR" sz="2000" i="1" dirty="0" err="1"/>
              <a:t>Feel</a:t>
            </a:r>
            <a:r>
              <a:rPr lang="fr-FR" sz="2000" i="1" dirty="0"/>
              <a:t> </a:t>
            </a:r>
            <a:r>
              <a:rPr lang="fr-FR" sz="2000" i="1" dirty="0" err="1"/>
              <a:t>Same</a:t>
            </a:r>
            <a:r>
              <a:rPr lang="fr-FR" sz="2000" dirty="0"/>
              <a:t> vise à créer un espace émotionnel sécurisé favorisant la bienveillance, l’écoute, l’intelligence émotionnelle et le bien-être collectif.</a:t>
            </a:r>
          </a:p>
        </p:txBody>
      </p:sp>
      <p:pic>
        <p:nvPicPr>
          <p:cNvPr id="10" name="Image 9" descr="Une image contenant ciel, plein air, oiseau, chaîne&#10;&#10;Le contenu généré par l’IA peut être incorrect.">
            <a:extLst>
              <a:ext uri="{FF2B5EF4-FFF2-40B4-BE49-F238E27FC236}">
                <a16:creationId xmlns:a16="http://schemas.microsoft.com/office/drawing/2014/main" id="{D6967B3F-A950-1BF1-2F22-D632F27F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0" y="0"/>
            <a:ext cx="6217920" cy="6858000"/>
          </a:xfrm>
          <a:prstGeom prst="rect">
            <a:avLst/>
          </a:prstGeom>
        </p:spPr>
      </p:pic>
    </p:spTree>
    <p:extLst>
      <p:ext uri="{BB962C8B-B14F-4D97-AF65-F5344CB8AC3E}">
        <p14:creationId xmlns:p14="http://schemas.microsoft.com/office/powerpoint/2010/main" val="379429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15DFCC-A65F-3576-8403-E70AB0086247}"/>
              </a:ext>
            </a:extLst>
          </p:cNvPr>
          <p:cNvSpPr>
            <a:spLocks noGrp="1"/>
          </p:cNvSpPr>
          <p:nvPr>
            <p:ph type="title"/>
          </p:nvPr>
        </p:nvSpPr>
        <p:spPr>
          <a:xfrm>
            <a:off x="614680" y="1048861"/>
            <a:ext cx="3053080" cy="830739"/>
          </a:xfrm>
        </p:spPr>
        <p:txBody>
          <a:bodyPr/>
          <a:lstStyle/>
          <a:p>
            <a:r>
              <a:rPr lang="fr-FR" dirty="0"/>
              <a:t>Contexte</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F505440F-2B8E-E245-B5C1-5E2A3F1DC7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560320" cy="975360"/>
          </a:xfrm>
        </p:spPr>
      </p:pic>
      <p:sp>
        <p:nvSpPr>
          <p:cNvPr id="6" name="ZoneTexte 5">
            <a:extLst>
              <a:ext uri="{FF2B5EF4-FFF2-40B4-BE49-F238E27FC236}">
                <a16:creationId xmlns:a16="http://schemas.microsoft.com/office/drawing/2014/main" id="{6F7D3317-0468-BCA2-D6C3-4D37261EDA45}"/>
              </a:ext>
            </a:extLst>
          </p:cNvPr>
          <p:cNvSpPr txBox="1"/>
          <p:nvPr/>
        </p:nvSpPr>
        <p:spPr>
          <a:xfrm flipH="1">
            <a:off x="1691637" y="2377440"/>
            <a:ext cx="7381242" cy="2862322"/>
          </a:xfrm>
          <a:prstGeom prst="rect">
            <a:avLst/>
          </a:prstGeom>
          <a:noFill/>
        </p:spPr>
        <p:txBody>
          <a:bodyPr wrap="square" rtlCol="0">
            <a:spAutoFit/>
          </a:bodyPr>
          <a:lstStyle/>
          <a:p>
            <a:r>
              <a:rPr lang="fr-FR" sz="2000" dirty="0"/>
              <a:t>Dans la vie quotidienne, le stress et les conflits émotionnels sont fréquents, tandis que le manque d’espaces adaptés complique l’expression des émotions.</a:t>
            </a:r>
            <a:br>
              <a:rPr lang="fr-FR" sz="2000" dirty="0"/>
            </a:br>
            <a:r>
              <a:rPr lang="fr-FR" sz="2000" dirty="0"/>
              <a:t>L’éducation émotionnelle étant encore peu valorisée, il devient nécessaire de proposer des solutions favorisant le bien-être collectif.</a:t>
            </a:r>
            <a:br>
              <a:rPr lang="fr-FR" sz="2000" dirty="0"/>
            </a:br>
            <a:r>
              <a:rPr lang="fr-FR" sz="2000" dirty="0"/>
              <a:t>Le projet </a:t>
            </a:r>
            <a:r>
              <a:rPr lang="fr-FR" sz="2000" b="1" dirty="0" err="1"/>
              <a:t>Feel</a:t>
            </a:r>
            <a:r>
              <a:rPr lang="fr-FR" sz="2000" b="1" dirty="0"/>
              <a:t> </a:t>
            </a:r>
            <a:r>
              <a:rPr lang="fr-FR" sz="2000" b="1" dirty="0" err="1"/>
              <a:t>Same</a:t>
            </a:r>
            <a:r>
              <a:rPr lang="fr-FR" sz="2000" dirty="0"/>
              <a:t> répond à ce besoin en créant un espace émotionnel apaisant et accessible, dédié à l’écoute et à l’expression des émotions.</a:t>
            </a:r>
          </a:p>
        </p:txBody>
      </p:sp>
    </p:spTree>
    <p:extLst>
      <p:ext uri="{BB962C8B-B14F-4D97-AF65-F5344CB8AC3E}">
        <p14:creationId xmlns:p14="http://schemas.microsoft.com/office/powerpoint/2010/main" val="412288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A4CA0-DDE8-4A91-7114-3A1B6F3C4854}"/>
              </a:ext>
            </a:extLst>
          </p:cNvPr>
          <p:cNvSpPr>
            <a:spLocks noGrp="1"/>
          </p:cNvSpPr>
          <p:nvPr>
            <p:ph type="title"/>
          </p:nvPr>
        </p:nvSpPr>
        <p:spPr>
          <a:xfrm>
            <a:off x="462280" y="1383640"/>
            <a:ext cx="3632200" cy="955040"/>
          </a:xfrm>
        </p:spPr>
        <p:txBody>
          <a:bodyPr/>
          <a:lstStyle/>
          <a:p>
            <a:r>
              <a:rPr lang="fr-FR" dirty="0"/>
              <a:t>Problématique</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6C833E27-A032-194A-6C91-0057D5776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763520" cy="955040"/>
          </a:xfrm>
        </p:spPr>
      </p:pic>
      <p:sp>
        <p:nvSpPr>
          <p:cNvPr id="6" name="ZoneTexte 5">
            <a:extLst>
              <a:ext uri="{FF2B5EF4-FFF2-40B4-BE49-F238E27FC236}">
                <a16:creationId xmlns:a16="http://schemas.microsoft.com/office/drawing/2014/main" id="{1BDBD267-16C7-A634-F0AE-CBC80BD7924E}"/>
              </a:ext>
            </a:extLst>
          </p:cNvPr>
          <p:cNvSpPr txBox="1"/>
          <p:nvPr/>
        </p:nvSpPr>
        <p:spPr>
          <a:xfrm flipH="1">
            <a:off x="2065020" y="2767280"/>
            <a:ext cx="7648629" cy="3170099"/>
          </a:xfrm>
          <a:prstGeom prst="rect">
            <a:avLst/>
          </a:prstGeom>
          <a:noFill/>
        </p:spPr>
        <p:txBody>
          <a:bodyPr wrap="square" rtlCol="0">
            <a:spAutoFit/>
          </a:bodyPr>
          <a:lstStyle/>
          <a:p>
            <a:r>
              <a:rPr lang="fr-FR" sz="2000" dirty="0"/>
              <a:t>Dans un monde </a:t>
            </a:r>
            <a:r>
              <a:rPr lang="fr-FR" sz="2000" dirty="0" err="1"/>
              <a:t>hyper-connecté</a:t>
            </a:r>
            <a:r>
              <a:rPr lang="fr-FR" sz="2000" dirty="0"/>
              <a:t>, paradoxalement, beaucoup de personnes souffrent de solitude émotionnelle. Sur les réseaux sociaux traditionnels (Instagram, Facebook, LinkedIn), la pression sociale pousse les utilisateurs à ne montrer que les aspects positifs de leur vie ("la vie parfaite"). Il est difficile, voire impossible, d'exprimer ses vraies émotions (tristesse, anxiété, doute, mais aussi joies simples) sans peur du jugement, du regard des autres ou des répercussions </a:t>
            </a:r>
            <a:r>
              <a:rPr lang="fr-FR" sz="2000" dirty="0" err="1"/>
              <a:t>sociales.Cette</a:t>
            </a:r>
            <a:r>
              <a:rPr lang="fr-FR" sz="2000" dirty="0"/>
              <a:t> absence d'espace sûr (</a:t>
            </a:r>
            <a:r>
              <a:rPr lang="fr-FR" sz="2000" dirty="0" err="1"/>
              <a:t>safe</a:t>
            </a:r>
            <a:r>
              <a:rPr lang="fr-FR" sz="2000" dirty="0"/>
              <a:t> </a:t>
            </a:r>
            <a:r>
              <a:rPr lang="fr-FR" sz="2000" dirty="0" err="1"/>
              <a:t>space</a:t>
            </a:r>
            <a:r>
              <a:rPr lang="fr-FR" sz="2000" dirty="0"/>
              <a:t>) pour l'expression authentique crée un sentiment d'isolement : "Suis-je le seul à ressentir cela ?".</a:t>
            </a:r>
          </a:p>
        </p:txBody>
      </p:sp>
    </p:spTree>
    <p:extLst>
      <p:ext uri="{BB962C8B-B14F-4D97-AF65-F5344CB8AC3E}">
        <p14:creationId xmlns:p14="http://schemas.microsoft.com/office/powerpoint/2010/main" val="394483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08847-63E9-72D8-AB40-1953CB4D14A5}"/>
              </a:ext>
            </a:extLst>
          </p:cNvPr>
          <p:cNvSpPr>
            <a:spLocks noGrp="1"/>
          </p:cNvSpPr>
          <p:nvPr>
            <p:ph type="title"/>
          </p:nvPr>
        </p:nvSpPr>
        <p:spPr>
          <a:xfrm>
            <a:off x="373380" y="1150362"/>
            <a:ext cx="2169160" cy="690880"/>
          </a:xfrm>
        </p:spPr>
        <p:txBody>
          <a:bodyPr>
            <a:normAutofit fontScale="90000"/>
          </a:bodyPr>
          <a:lstStyle/>
          <a:p>
            <a:r>
              <a:rPr lang="fr-FR" dirty="0"/>
              <a:t>Objectif</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D36C9FD9-A0AD-4FED-271F-5DC06FFC49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07"/>
            <a:ext cx="2915920" cy="1044099"/>
          </a:xfrm>
        </p:spPr>
      </p:pic>
      <p:sp>
        <p:nvSpPr>
          <p:cNvPr id="7" name="ZoneTexte 6">
            <a:extLst>
              <a:ext uri="{FF2B5EF4-FFF2-40B4-BE49-F238E27FC236}">
                <a16:creationId xmlns:a16="http://schemas.microsoft.com/office/drawing/2014/main" id="{37F8FDE5-822C-B312-CCFE-0C90D8EBD3E8}"/>
              </a:ext>
            </a:extLst>
          </p:cNvPr>
          <p:cNvSpPr txBox="1"/>
          <p:nvPr/>
        </p:nvSpPr>
        <p:spPr>
          <a:xfrm>
            <a:off x="741680" y="1841242"/>
            <a:ext cx="6766560" cy="5016758"/>
          </a:xfrm>
          <a:prstGeom prst="rect">
            <a:avLst/>
          </a:prstGeom>
          <a:noFill/>
        </p:spPr>
        <p:txBody>
          <a:bodyPr wrap="square" rtlCol="0">
            <a:spAutoFit/>
          </a:bodyPr>
          <a:lstStyle/>
          <a:p>
            <a:r>
              <a:rPr lang="fr-FR" sz="2000" dirty="0"/>
              <a:t>L'objectif de </a:t>
            </a:r>
            <a:r>
              <a:rPr lang="fr-FR" sz="2000" dirty="0" err="1"/>
              <a:t>FeelSame</a:t>
            </a:r>
            <a:r>
              <a:rPr lang="fr-FR" sz="2000" dirty="0"/>
              <a:t> est de briser cet isolement en créant une plateforme mobile sécurisée, bienveillante et anonyme dédiée exclusivement au partage d'</a:t>
            </a:r>
            <a:r>
              <a:rPr lang="fr-FR" sz="2000" dirty="0" err="1"/>
              <a:t>émotions.L'application</a:t>
            </a:r>
            <a:r>
              <a:rPr lang="fr-FR" sz="2000" dirty="0"/>
              <a:t> permet aux utilisateurs de :S'exprimer librement : Publier des "Notes" textuelles courtes liées à une émotion spécifique (Joie, Tristesse, Colère, Peur...) et un contexte, sous couvert d'</a:t>
            </a:r>
            <a:r>
              <a:rPr lang="fr-FR" sz="2000" dirty="0" err="1"/>
              <a:t>anonymat.Se</a:t>
            </a:r>
            <a:r>
              <a:rPr lang="fr-FR" sz="2000" dirty="0"/>
              <a:t> sentir compris : Découvrir que d'autres vivent des situations similaires, créant un sentiment d'appartenance et de validation ("</a:t>
            </a:r>
            <a:r>
              <a:rPr lang="fr-FR" sz="2000" dirty="0" err="1"/>
              <a:t>Feel</a:t>
            </a:r>
            <a:r>
              <a:rPr lang="fr-FR" sz="2000" dirty="0"/>
              <a:t> </a:t>
            </a:r>
            <a:r>
              <a:rPr lang="fr-FR" sz="2000" dirty="0" err="1"/>
              <a:t>Same</a:t>
            </a:r>
            <a:r>
              <a:rPr lang="fr-FR" sz="2000" dirty="0"/>
              <a:t>").Interagir avec bienveillance :Via des réactions empathiques (cœur, soutien).Via des commentaires publics pour échanger des conseils ou du </a:t>
            </a:r>
            <a:r>
              <a:rPr lang="fr-FR" sz="2000" dirty="0" err="1"/>
              <a:t>soutien.Via</a:t>
            </a:r>
            <a:r>
              <a:rPr lang="fr-FR" sz="2000" dirty="0"/>
              <a:t> des discussions privées (Matchs) pour approfondir l'échange en "One-to-One" si les deux parties sont d'</a:t>
            </a:r>
            <a:r>
              <a:rPr lang="fr-FR" sz="2000" dirty="0" err="1"/>
              <a:t>accord.FeelSame</a:t>
            </a:r>
            <a:r>
              <a:rPr lang="fr-FR" sz="2000" dirty="0"/>
              <a:t> n'est pas un réseau social de "mise en scène", mais un réseau social de "ressenti".</a:t>
            </a:r>
          </a:p>
        </p:txBody>
      </p:sp>
    </p:spTree>
    <p:extLst>
      <p:ext uri="{BB962C8B-B14F-4D97-AF65-F5344CB8AC3E}">
        <p14:creationId xmlns:p14="http://schemas.microsoft.com/office/powerpoint/2010/main" val="74814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C2FD2-6214-9F4B-4F14-5A188D0F5B01}"/>
              </a:ext>
            </a:extLst>
          </p:cNvPr>
          <p:cNvSpPr>
            <a:spLocks noGrp="1"/>
          </p:cNvSpPr>
          <p:nvPr>
            <p:ph type="title"/>
          </p:nvPr>
        </p:nvSpPr>
        <p:spPr>
          <a:xfrm>
            <a:off x="360680" y="1398549"/>
            <a:ext cx="2860040" cy="915035"/>
          </a:xfrm>
        </p:spPr>
        <p:txBody>
          <a:bodyPr/>
          <a:lstStyle/>
          <a:p>
            <a:r>
              <a:rPr lang="fr-FR" dirty="0"/>
              <a:t>Solution</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404E8D5A-F2E5-EBB8-C33A-C284F136F0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2529840" cy="1016000"/>
          </a:xfrm>
        </p:spPr>
      </p:pic>
      <p:sp>
        <p:nvSpPr>
          <p:cNvPr id="9" name="Rectangle 1">
            <a:extLst>
              <a:ext uri="{FF2B5EF4-FFF2-40B4-BE49-F238E27FC236}">
                <a16:creationId xmlns:a16="http://schemas.microsoft.com/office/drawing/2014/main" id="{BD2BBA1F-2CDA-7C44-BACE-3276222D8759}"/>
              </a:ext>
            </a:extLst>
          </p:cNvPr>
          <p:cNvSpPr>
            <a:spLocks noChangeArrowheads="1"/>
          </p:cNvSpPr>
          <p:nvPr/>
        </p:nvSpPr>
        <p:spPr bwMode="auto">
          <a:xfrm>
            <a:off x="772160" y="2313584"/>
            <a:ext cx="542544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un </a:t>
            </a:r>
            <a:r>
              <a:rPr kumimoji="0" lang="fr-FR" altLang="fr-FR" sz="2000" b="1" i="0" u="none" strike="noStrike" cap="none" normalizeH="0" baseline="0" dirty="0">
                <a:ln>
                  <a:noFill/>
                </a:ln>
                <a:solidFill>
                  <a:schemeClr val="tx1"/>
                </a:solidFill>
                <a:effectLst/>
                <a:latin typeface="Arial" panose="020B0604020202020204" pitchFamily="34" charset="0"/>
              </a:rPr>
              <a:t>aménagement apaisant</a:t>
            </a:r>
            <a:r>
              <a:rPr kumimoji="0" lang="fr-FR" altLang="fr-FR" sz="2000" b="0" i="0" u="none" strike="noStrike" cap="none" normalizeH="0" baseline="0" dirty="0">
                <a:ln>
                  <a:noFill/>
                </a:ln>
                <a:solidFill>
                  <a:schemeClr val="tx1"/>
                </a:solidFill>
                <a:effectLst/>
                <a:latin typeface="Arial" panose="020B0604020202020204" pitchFamily="34" charset="0"/>
              </a:rPr>
              <a:t> (couleurs douces, lumière naturelle, coussins, musique calme)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des </a:t>
            </a:r>
            <a:r>
              <a:rPr kumimoji="0" lang="fr-FR" altLang="fr-FR" sz="2000" b="1" i="0" u="none" strike="noStrike" cap="none" normalizeH="0" baseline="0" dirty="0">
                <a:ln>
                  <a:noFill/>
                </a:ln>
                <a:solidFill>
                  <a:schemeClr val="tx1"/>
                </a:solidFill>
                <a:effectLst/>
                <a:latin typeface="Arial" panose="020B0604020202020204" pitchFamily="34" charset="0"/>
              </a:rPr>
              <a:t>outils d’expression émotionnelle</a:t>
            </a:r>
            <a:r>
              <a:rPr kumimoji="0" lang="fr-FR" altLang="fr-FR" sz="2000" b="0" i="0" u="none" strike="noStrike" cap="none" normalizeH="0" baseline="0" dirty="0">
                <a:ln>
                  <a:noFill/>
                </a:ln>
                <a:solidFill>
                  <a:schemeClr val="tx1"/>
                </a:solidFill>
                <a:effectLst/>
                <a:latin typeface="Arial" panose="020B0604020202020204" pitchFamily="34" charset="0"/>
              </a:rPr>
              <a:t> (cartes des émotions, carnet d’expression, dessins, mots-clés)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a:ln>
                  <a:noFill/>
                </a:ln>
                <a:solidFill>
                  <a:schemeClr val="tx1"/>
                </a:solidFill>
                <a:effectLst/>
                <a:latin typeface="Arial" panose="020B0604020202020204" pitchFamily="34" charset="0"/>
              </a:rPr>
              <a:t>des </a:t>
            </a:r>
            <a:r>
              <a:rPr kumimoji="0" lang="fr-FR" altLang="fr-FR" sz="2000" b="1" i="0" u="none" strike="noStrike" cap="none" normalizeH="0" baseline="0" dirty="0">
                <a:ln>
                  <a:noFill/>
                </a:ln>
                <a:solidFill>
                  <a:schemeClr val="tx1"/>
                </a:solidFill>
                <a:effectLst/>
                <a:latin typeface="Arial" panose="020B0604020202020204" pitchFamily="34" charset="0"/>
              </a:rPr>
              <a:t>temps d’échange encadrés</a:t>
            </a:r>
            <a:r>
              <a:rPr kumimoji="0" lang="fr-FR" altLang="fr-FR" sz="2000" b="0" i="0" u="none" strike="noStrike" cap="none" normalizeH="0" baseline="0" dirty="0">
                <a:ln>
                  <a:noFill/>
                </a:ln>
                <a:solidFill>
                  <a:schemeClr val="tx1"/>
                </a:solidFill>
                <a:effectLst/>
                <a:latin typeface="Arial" panose="020B0604020202020204" pitchFamily="34" charset="0"/>
              </a:rPr>
              <a:t> ou des moments de calme individuel ;</a:t>
            </a:r>
          </a:p>
        </p:txBody>
      </p:sp>
    </p:spTree>
    <p:extLst>
      <p:ext uri="{BB962C8B-B14F-4D97-AF65-F5344CB8AC3E}">
        <p14:creationId xmlns:p14="http://schemas.microsoft.com/office/powerpoint/2010/main" val="387907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pic>
        <p:nvPicPr>
          <p:cNvPr id="11" name="Espace réservé du contenu 10" descr="Une image contenant texte, capture d’écran, logiciel, Page web&#10;&#10;Le contenu généré par l’IA peut être incorrect.">
            <a:extLst>
              <a:ext uri="{FF2B5EF4-FFF2-40B4-BE49-F238E27FC236}">
                <a16:creationId xmlns:a16="http://schemas.microsoft.com/office/drawing/2014/main" id="{72DB5DD5-EC7E-E195-2E1E-60FAA6AF15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096" y="1861185"/>
            <a:ext cx="9778287" cy="4351338"/>
          </a:xfrm>
        </p:spPr>
      </p:pic>
      <p:sp>
        <p:nvSpPr>
          <p:cNvPr id="12" name="ZoneTexte 11">
            <a:extLst>
              <a:ext uri="{FF2B5EF4-FFF2-40B4-BE49-F238E27FC236}">
                <a16:creationId xmlns:a16="http://schemas.microsoft.com/office/drawing/2014/main" id="{8A41FB18-CBB9-AC71-3207-4AC42FED1F1F}"/>
              </a:ext>
            </a:extLst>
          </p:cNvPr>
          <p:cNvSpPr txBox="1"/>
          <p:nvPr/>
        </p:nvSpPr>
        <p:spPr>
          <a:xfrm flipH="1">
            <a:off x="133930" y="1097280"/>
            <a:ext cx="6785029" cy="646331"/>
          </a:xfrm>
          <a:prstGeom prst="rect">
            <a:avLst/>
          </a:prstGeom>
          <a:noFill/>
        </p:spPr>
        <p:txBody>
          <a:bodyPr wrap="square" rtlCol="0">
            <a:spAutoFit/>
          </a:bodyPr>
          <a:lstStyle/>
          <a:p>
            <a:r>
              <a:rPr lang="fr-FR" sz="3600" dirty="0" err="1"/>
              <a:t>Taiga</a:t>
            </a:r>
            <a:r>
              <a:rPr lang="fr-FR" sz="3600" dirty="0"/>
              <a:t> pour la gestion du </a:t>
            </a:r>
            <a:r>
              <a:rPr lang="fr-FR" sz="3600" dirty="0" err="1"/>
              <a:t>project</a:t>
            </a:r>
            <a:endParaRPr lang="fr-FR" sz="3600" dirty="0"/>
          </a:p>
        </p:txBody>
      </p:sp>
      <p:pic>
        <p:nvPicPr>
          <p:cNvPr id="14" name="Image 13" descr="Une image contenant texte, Police, conception&#10;&#10;Le contenu généré par l’IA peut être incorrect.">
            <a:extLst>
              <a:ext uri="{FF2B5EF4-FFF2-40B4-BE49-F238E27FC236}">
                <a16:creationId xmlns:a16="http://schemas.microsoft.com/office/drawing/2014/main" id="{2889D55F-9605-F4B6-336F-4C3943511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302000" cy="894080"/>
          </a:xfrm>
          <a:prstGeom prst="rect">
            <a:avLst/>
          </a:prstGeom>
        </p:spPr>
      </p:pic>
    </p:spTree>
    <p:extLst>
      <p:ext uri="{BB962C8B-B14F-4D97-AF65-F5344CB8AC3E}">
        <p14:creationId xmlns:p14="http://schemas.microsoft.com/office/powerpoint/2010/main" val="219063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E8E17B-95F5-D612-CF44-BC4E63CA0119}"/>
              </a:ext>
            </a:extLst>
          </p:cNvPr>
          <p:cNvSpPr>
            <a:spLocks noGrp="1"/>
          </p:cNvSpPr>
          <p:nvPr>
            <p:ph type="title"/>
          </p:nvPr>
        </p:nvSpPr>
        <p:spPr>
          <a:xfrm>
            <a:off x="178676" y="2393621"/>
            <a:ext cx="2900855" cy="1325563"/>
          </a:xfrm>
        </p:spPr>
        <p:txBody>
          <a:bodyPr>
            <a:normAutofit fontScale="90000"/>
          </a:bodyPr>
          <a:lstStyle/>
          <a:p>
            <a:r>
              <a:rPr lang="fr-FR" dirty="0"/>
              <a:t>Diagramme de cas d’utilisation</a:t>
            </a:r>
          </a:p>
        </p:txBody>
      </p:sp>
      <p:pic>
        <p:nvPicPr>
          <p:cNvPr id="5" name="Espace réservé du contenu 4" descr="Une image contenant texte, Police, conception&#10;&#10;Le contenu généré par l’IA peut être incorrect.">
            <a:extLst>
              <a:ext uri="{FF2B5EF4-FFF2-40B4-BE49-F238E27FC236}">
                <a16:creationId xmlns:a16="http://schemas.microsoft.com/office/drawing/2014/main" id="{8D3A411D-89D8-080C-0476-AAF46B8751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2900855" cy="914400"/>
          </a:xfrm>
        </p:spPr>
      </p:pic>
      <p:pic>
        <p:nvPicPr>
          <p:cNvPr id="7" name="Image 6" descr="Une image contenant texte, diagramme, Police&#10;&#10;Le contenu généré par l’IA peut être incorrect.">
            <a:extLst>
              <a:ext uri="{FF2B5EF4-FFF2-40B4-BE49-F238E27FC236}">
                <a16:creationId xmlns:a16="http://schemas.microsoft.com/office/drawing/2014/main" id="{E8D05E86-D956-F3B0-375C-662DEA707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210" y="532562"/>
            <a:ext cx="7686989" cy="5878285"/>
          </a:xfrm>
          <a:prstGeom prst="rect">
            <a:avLst/>
          </a:prstGeom>
        </p:spPr>
      </p:pic>
    </p:spTree>
    <p:extLst>
      <p:ext uri="{BB962C8B-B14F-4D97-AF65-F5344CB8AC3E}">
        <p14:creationId xmlns:p14="http://schemas.microsoft.com/office/powerpoint/2010/main" val="20761898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3665</TotalTime>
  <Words>548</Words>
  <Application>Microsoft Office PowerPoint</Application>
  <PresentationFormat>Grand écran</PresentationFormat>
  <Paragraphs>36</Paragraphs>
  <Slides>14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Aptos</vt:lpstr>
      <vt:lpstr>Aptos Display</vt:lpstr>
      <vt:lpstr>Arial</vt:lpstr>
      <vt:lpstr>Thème Office</vt:lpstr>
      <vt:lpstr>FEEL SAME</vt:lpstr>
      <vt:lpstr>plan</vt:lpstr>
      <vt:lpstr>Introduction</vt:lpstr>
      <vt:lpstr>Contexte</vt:lpstr>
      <vt:lpstr>Problématique</vt:lpstr>
      <vt:lpstr>Objectif</vt:lpstr>
      <vt:lpstr>Solution</vt:lpstr>
      <vt:lpstr>Présentation PowerPoint</vt:lpstr>
      <vt:lpstr>Diagramme de cas d’utilisation</vt:lpstr>
      <vt:lpstr>Diagramme de classe</vt:lpstr>
      <vt:lpstr>Diagramme de séquence</vt:lpstr>
      <vt:lpstr>L’environnement technique</vt:lpstr>
      <vt:lpstr>Structure du code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rania sayarh</dc:creator>
  <cp:lastModifiedBy>rania sayarh</cp:lastModifiedBy>
  <cp:revision>2</cp:revision>
  <dcterms:created xsi:type="dcterms:W3CDTF">2026-01-06T19:57:51Z</dcterms:created>
  <dcterms:modified xsi:type="dcterms:W3CDTF">2026-01-09T09:03:17Z</dcterms:modified>
</cp:coreProperties>
</file>